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1" r:id="rId4"/>
    <p:sldId id="272" r:id="rId5"/>
    <p:sldId id="274" r:id="rId6"/>
    <p:sldId id="275" r:id="rId7"/>
    <p:sldId id="276" r:id="rId8"/>
    <p:sldId id="277" r:id="rId9"/>
    <p:sldId id="278" r:id="rId10"/>
    <p:sldId id="282" r:id="rId11"/>
    <p:sldId id="292" r:id="rId12"/>
    <p:sldId id="288" r:id="rId13"/>
    <p:sldId id="285" r:id="rId14"/>
    <p:sldId id="286" r:id="rId15"/>
    <p:sldId id="291" r:id="rId16"/>
    <p:sldId id="309" r:id="rId17"/>
    <p:sldId id="310" r:id="rId18"/>
    <p:sldId id="294" r:id="rId19"/>
    <p:sldId id="296" r:id="rId20"/>
    <p:sldId id="297" r:id="rId21"/>
    <p:sldId id="299" r:id="rId22"/>
    <p:sldId id="300" r:id="rId23"/>
    <p:sldId id="301" r:id="rId24"/>
    <p:sldId id="303" r:id="rId25"/>
    <p:sldId id="304" r:id="rId26"/>
    <p:sldId id="305" r:id="rId27"/>
    <p:sldId id="306" r:id="rId28"/>
    <p:sldId id="307" r:id="rId29"/>
    <p:sldId id="308" r:id="rId30"/>
    <p:sldId id="323" r:id="rId31"/>
    <p:sldId id="312" r:id="rId32"/>
    <p:sldId id="313" r:id="rId33"/>
    <p:sldId id="314" r:id="rId34"/>
    <p:sldId id="325" r:id="rId35"/>
    <p:sldId id="326" r:id="rId36"/>
    <p:sldId id="315" r:id="rId37"/>
    <p:sldId id="327" r:id="rId38"/>
    <p:sldId id="322" r:id="rId39"/>
    <p:sldId id="319" r:id="rId40"/>
    <p:sldId id="328" r:id="rId41"/>
    <p:sldId id="320" r:id="rId42"/>
    <p:sldId id="321" r:id="rId43"/>
  </p:sldIdLst>
  <p:sldSz cx="9144000" cy="6858000" type="screen4x3"/>
  <p:notesSz cx="6858000" cy="9144000"/>
  <p:custDataLst>
    <p:tags r:id="rId4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555"/>
    <a:srgbClr val="292929"/>
    <a:srgbClr val="111111"/>
    <a:srgbClr val="1C1C1C"/>
    <a:srgbClr val="59523D"/>
    <a:srgbClr val="BE4242"/>
    <a:srgbClr val="C3503D"/>
    <a:srgbClr val="C96251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8925B-ED07-4723-8C82-C8602A45F14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5B2007-36DA-4DBF-80AC-E96EECFBA257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Учиться добывать знания</a:t>
          </a:r>
          <a:endParaRPr lang="ru-RU" dirty="0"/>
        </a:p>
      </dgm:t>
    </dgm:pt>
    <dgm:pt modelId="{13807DEA-0B21-4D87-A276-F9FBAA584AEB}" type="parTrans" cxnId="{92242464-7270-40D7-81C7-E268330B7712}">
      <dgm:prSet/>
      <dgm:spPr/>
      <dgm:t>
        <a:bodyPr/>
        <a:lstStyle/>
        <a:p>
          <a:endParaRPr lang="ru-RU"/>
        </a:p>
      </dgm:t>
    </dgm:pt>
    <dgm:pt modelId="{210BF28C-1939-491C-A841-BE1E490B54CE}" type="sibTrans" cxnId="{92242464-7270-40D7-81C7-E268330B7712}">
      <dgm:prSet/>
      <dgm:spPr/>
      <dgm:t>
        <a:bodyPr/>
        <a:lstStyle/>
        <a:p>
          <a:endParaRPr lang="ru-RU"/>
        </a:p>
      </dgm:t>
    </dgm:pt>
    <dgm:pt modelId="{3B3F43D9-A050-41B5-9B94-1CA99F55E4AD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Учиться действовать</a:t>
          </a:r>
          <a:endParaRPr lang="ru-RU" dirty="0"/>
        </a:p>
      </dgm:t>
    </dgm:pt>
    <dgm:pt modelId="{DB3AC38C-A1DF-4915-AEB1-AFC311C4F859}" type="parTrans" cxnId="{0366367D-FFF4-4CFA-8C94-9920C7888276}">
      <dgm:prSet/>
      <dgm:spPr/>
      <dgm:t>
        <a:bodyPr/>
        <a:lstStyle/>
        <a:p>
          <a:endParaRPr lang="ru-RU"/>
        </a:p>
      </dgm:t>
    </dgm:pt>
    <dgm:pt modelId="{FD4A4A19-B9B7-46D1-81F2-7F41F0D8EB53}" type="sibTrans" cxnId="{0366367D-FFF4-4CFA-8C94-9920C7888276}">
      <dgm:prSet/>
      <dgm:spPr/>
      <dgm:t>
        <a:bodyPr/>
        <a:lstStyle/>
        <a:p>
          <a:endParaRPr lang="ru-RU"/>
        </a:p>
      </dgm:t>
    </dgm:pt>
    <dgm:pt modelId="{B9CA1F1B-6BC3-47C6-9593-FDA5F8E66A2E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Учиться взаимодействовать с другими</a:t>
          </a:r>
          <a:endParaRPr lang="ru-RU" dirty="0"/>
        </a:p>
      </dgm:t>
    </dgm:pt>
    <dgm:pt modelId="{2CEED659-DBC2-4348-A718-A9DC471E9639}" type="parTrans" cxnId="{315D2F5C-91E2-4DF1-8085-57DF5AA2E585}">
      <dgm:prSet/>
      <dgm:spPr/>
      <dgm:t>
        <a:bodyPr/>
        <a:lstStyle/>
        <a:p>
          <a:endParaRPr lang="ru-RU"/>
        </a:p>
      </dgm:t>
    </dgm:pt>
    <dgm:pt modelId="{3B7188DA-2FFE-4F16-9CA6-B7798E0DA20C}" type="sibTrans" cxnId="{315D2F5C-91E2-4DF1-8085-57DF5AA2E585}">
      <dgm:prSet/>
      <dgm:spPr/>
      <dgm:t>
        <a:bodyPr/>
        <a:lstStyle/>
        <a:p>
          <a:endParaRPr lang="ru-RU"/>
        </a:p>
      </dgm:t>
    </dgm:pt>
    <dgm:pt modelId="{84E715D0-5097-4C8B-9EF8-D40BD740DEFF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Учиться полноценно жить</a:t>
          </a:r>
          <a:endParaRPr lang="ru-RU" dirty="0"/>
        </a:p>
      </dgm:t>
    </dgm:pt>
    <dgm:pt modelId="{1AB99EB6-4217-40FB-971D-62D5DC057B46}" type="parTrans" cxnId="{3522EF6C-CDFB-4297-B400-57E266CE0CC5}">
      <dgm:prSet/>
      <dgm:spPr/>
      <dgm:t>
        <a:bodyPr/>
        <a:lstStyle/>
        <a:p>
          <a:endParaRPr lang="ru-RU"/>
        </a:p>
      </dgm:t>
    </dgm:pt>
    <dgm:pt modelId="{2DDE0C9C-7C7D-43B1-8C64-EF7BB28C5DB3}" type="sibTrans" cxnId="{3522EF6C-CDFB-4297-B400-57E266CE0CC5}">
      <dgm:prSet/>
      <dgm:spPr/>
      <dgm:t>
        <a:bodyPr/>
        <a:lstStyle/>
        <a:p>
          <a:endParaRPr lang="ru-RU"/>
        </a:p>
      </dgm:t>
    </dgm:pt>
    <dgm:pt modelId="{BE8D06E9-7BFF-467A-8AC4-374D3BB4AD66}">
      <dgm:prSet phldrT="[Текст]"/>
      <dgm:spPr/>
      <dgm:t>
        <a:bodyPr/>
        <a:lstStyle/>
        <a:p>
          <a:r>
            <a:rPr lang="ru-RU" dirty="0" smtClean="0"/>
            <a:t>Четыре базовых процесса</a:t>
          </a:r>
          <a:endParaRPr lang="ru-RU" dirty="0"/>
        </a:p>
      </dgm:t>
    </dgm:pt>
    <dgm:pt modelId="{9A250EBE-8C6E-4A68-B5FF-94C1323F8401}" type="sibTrans" cxnId="{094981AC-078F-4076-B6A0-26C55B5A17AF}">
      <dgm:prSet/>
      <dgm:spPr/>
      <dgm:t>
        <a:bodyPr/>
        <a:lstStyle/>
        <a:p>
          <a:endParaRPr lang="ru-RU"/>
        </a:p>
      </dgm:t>
    </dgm:pt>
    <dgm:pt modelId="{9CB2B0F9-A53F-4045-B6C9-0C2FF14581C6}" type="parTrans" cxnId="{094981AC-078F-4076-B6A0-26C55B5A17AF}">
      <dgm:prSet/>
      <dgm:spPr/>
      <dgm:t>
        <a:bodyPr/>
        <a:lstStyle/>
        <a:p>
          <a:endParaRPr lang="ru-RU"/>
        </a:p>
      </dgm:t>
    </dgm:pt>
    <dgm:pt modelId="{5EB3CFC4-B8A8-462A-A572-EA1D828EEC41}" type="pres">
      <dgm:prSet presAssocID="{2C28925B-ED07-4723-8C82-C8602A45F14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4E5C9F-952B-423B-B654-D7B0A5BF7A4E}" type="pres">
      <dgm:prSet presAssocID="{2C28925B-ED07-4723-8C82-C8602A45F146}" presName="matrix" presStyleCnt="0"/>
      <dgm:spPr/>
    </dgm:pt>
    <dgm:pt modelId="{8C941DEA-5251-4429-A9F4-890939F022F1}" type="pres">
      <dgm:prSet presAssocID="{2C28925B-ED07-4723-8C82-C8602A45F146}" presName="tile1" presStyleLbl="node1" presStyleIdx="0" presStyleCnt="4"/>
      <dgm:spPr/>
      <dgm:t>
        <a:bodyPr/>
        <a:lstStyle/>
        <a:p>
          <a:endParaRPr lang="ru-RU"/>
        </a:p>
      </dgm:t>
    </dgm:pt>
    <dgm:pt modelId="{D0995DA9-4F6E-4E7A-BDF9-2881B80FA516}" type="pres">
      <dgm:prSet presAssocID="{2C28925B-ED07-4723-8C82-C8602A45F14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A48CF-DE29-4038-BB75-DDE43C175F53}" type="pres">
      <dgm:prSet presAssocID="{2C28925B-ED07-4723-8C82-C8602A45F146}" presName="tile2" presStyleLbl="node1" presStyleIdx="1" presStyleCnt="4"/>
      <dgm:spPr/>
      <dgm:t>
        <a:bodyPr/>
        <a:lstStyle/>
        <a:p>
          <a:endParaRPr lang="ru-RU"/>
        </a:p>
      </dgm:t>
    </dgm:pt>
    <dgm:pt modelId="{CD59DAE5-7742-4DD1-9A2B-1C4723B6DE6F}" type="pres">
      <dgm:prSet presAssocID="{2C28925B-ED07-4723-8C82-C8602A45F14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13BAE-CF57-4E36-80F4-9E316B107DBF}" type="pres">
      <dgm:prSet presAssocID="{2C28925B-ED07-4723-8C82-C8602A45F146}" presName="tile3" presStyleLbl="node1" presStyleIdx="2" presStyleCnt="4"/>
      <dgm:spPr/>
      <dgm:t>
        <a:bodyPr/>
        <a:lstStyle/>
        <a:p>
          <a:endParaRPr lang="ru-RU"/>
        </a:p>
      </dgm:t>
    </dgm:pt>
    <dgm:pt modelId="{9B1CAF3A-3DDC-4BA8-B1C7-9527F0309AB7}" type="pres">
      <dgm:prSet presAssocID="{2C28925B-ED07-4723-8C82-C8602A45F14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CE652-4951-4166-86BF-4D5A29528323}" type="pres">
      <dgm:prSet presAssocID="{2C28925B-ED07-4723-8C82-C8602A45F146}" presName="tile4" presStyleLbl="node1" presStyleIdx="3" presStyleCnt="4"/>
      <dgm:spPr/>
      <dgm:t>
        <a:bodyPr/>
        <a:lstStyle/>
        <a:p>
          <a:endParaRPr lang="ru-RU"/>
        </a:p>
      </dgm:t>
    </dgm:pt>
    <dgm:pt modelId="{D749E335-7472-4848-A246-0EB6A6791879}" type="pres">
      <dgm:prSet presAssocID="{2C28925B-ED07-4723-8C82-C8602A45F14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09AD1-A862-44A2-BA88-BA2AF109D806}" type="pres">
      <dgm:prSet presAssocID="{2C28925B-ED07-4723-8C82-C8602A45F146}" presName="centerTile" presStyleLbl="fgShp" presStyleIdx="0" presStyleCnt="1" custScaleX="133331" custScaleY="150913" custLinFactNeighborX="417" custLinFactNeighborY="-746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15D2F5C-91E2-4DF1-8085-57DF5AA2E585}" srcId="{BE8D06E9-7BFF-467A-8AC4-374D3BB4AD66}" destId="{B9CA1F1B-6BC3-47C6-9593-FDA5F8E66A2E}" srcOrd="2" destOrd="0" parTransId="{2CEED659-DBC2-4348-A718-A9DC471E9639}" sibTransId="{3B7188DA-2FFE-4F16-9CA6-B7798E0DA20C}"/>
    <dgm:cxn modelId="{9370885A-B6C3-4629-848D-A3AB9CC04389}" type="presOf" srcId="{C05B2007-36DA-4DBF-80AC-E96EECFBA257}" destId="{8C941DEA-5251-4429-A9F4-890939F022F1}" srcOrd="0" destOrd="0" presId="urn:microsoft.com/office/officeart/2005/8/layout/matrix1"/>
    <dgm:cxn modelId="{346F77BA-9590-4D26-A335-3472DE7E66D0}" type="presOf" srcId="{C05B2007-36DA-4DBF-80AC-E96EECFBA257}" destId="{D0995DA9-4F6E-4E7A-BDF9-2881B80FA516}" srcOrd="1" destOrd="0" presId="urn:microsoft.com/office/officeart/2005/8/layout/matrix1"/>
    <dgm:cxn modelId="{5594D35A-133E-4F74-8385-73E65CA45A86}" type="presOf" srcId="{B9CA1F1B-6BC3-47C6-9593-FDA5F8E66A2E}" destId="{9B1CAF3A-3DDC-4BA8-B1C7-9527F0309AB7}" srcOrd="1" destOrd="0" presId="urn:microsoft.com/office/officeart/2005/8/layout/matrix1"/>
    <dgm:cxn modelId="{1003EAF7-DC85-4210-8740-D201E467891D}" type="presOf" srcId="{3B3F43D9-A050-41B5-9B94-1CA99F55E4AD}" destId="{CD59DAE5-7742-4DD1-9A2B-1C4723B6DE6F}" srcOrd="1" destOrd="0" presId="urn:microsoft.com/office/officeart/2005/8/layout/matrix1"/>
    <dgm:cxn modelId="{DD8FB983-92BC-4D97-81DC-6C0E0E937A4E}" type="presOf" srcId="{3B3F43D9-A050-41B5-9B94-1CA99F55E4AD}" destId="{E2FA48CF-DE29-4038-BB75-DDE43C175F53}" srcOrd="0" destOrd="0" presId="urn:microsoft.com/office/officeart/2005/8/layout/matrix1"/>
    <dgm:cxn modelId="{3522EF6C-CDFB-4297-B400-57E266CE0CC5}" srcId="{BE8D06E9-7BFF-467A-8AC4-374D3BB4AD66}" destId="{84E715D0-5097-4C8B-9EF8-D40BD740DEFF}" srcOrd="3" destOrd="0" parTransId="{1AB99EB6-4217-40FB-971D-62D5DC057B46}" sibTransId="{2DDE0C9C-7C7D-43B1-8C64-EF7BB28C5DB3}"/>
    <dgm:cxn modelId="{094981AC-078F-4076-B6A0-26C55B5A17AF}" srcId="{2C28925B-ED07-4723-8C82-C8602A45F146}" destId="{BE8D06E9-7BFF-467A-8AC4-374D3BB4AD66}" srcOrd="0" destOrd="0" parTransId="{9CB2B0F9-A53F-4045-B6C9-0C2FF14581C6}" sibTransId="{9A250EBE-8C6E-4A68-B5FF-94C1323F8401}"/>
    <dgm:cxn modelId="{4A978EA1-DBB2-4682-8EF9-8FBCB16127C4}" type="presOf" srcId="{B9CA1F1B-6BC3-47C6-9593-FDA5F8E66A2E}" destId="{9CE13BAE-CF57-4E36-80F4-9E316B107DBF}" srcOrd="0" destOrd="0" presId="urn:microsoft.com/office/officeart/2005/8/layout/matrix1"/>
    <dgm:cxn modelId="{427362D5-0979-48E2-84A2-0A29889A6D30}" type="presOf" srcId="{84E715D0-5097-4C8B-9EF8-D40BD740DEFF}" destId="{D749E335-7472-4848-A246-0EB6A6791879}" srcOrd="1" destOrd="0" presId="urn:microsoft.com/office/officeart/2005/8/layout/matrix1"/>
    <dgm:cxn modelId="{92242464-7270-40D7-81C7-E268330B7712}" srcId="{BE8D06E9-7BFF-467A-8AC4-374D3BB4AD66}" destId="{C05B2007-36DA-4DBF-80AC-E96EECFBA257}" srcOrd="0" destOrd="0" parTransId="{13807DEA-0B21-4D87-A276-F9FBAA584AEB}" sibTransId="{210BF28C-1939-491C-A841-BE1E490B54CE}"/>
    <dgm:cxn modelId="{C7225E95-71D8-4BB7-BF54-3D30516080DC}" type="presOf" srcId="{2C28925B-ED07-4723-8C82-C8602A45F146}" destId="{5EB3CFC4-B8A8-462A-A572-EA1D828EEC41}" srcOrd="0" destOrd="0" presId="urn:microsoft.com/office/officeart/2005/8/layout/matrix1"/>
    <dgm:cxn modelId="{BCD3D14C-38B6-45B2-AE63-AD21CFBE76CE}" type="presOf" srcId="{84E715D0-5097-4C8B-9EF8-D40BD740DEFF}" destId="{E6DCE652-4951-4166-86BF-4D5A29528323}" srcOrd="0" destOrd="0" presId="urn:microsoft.com/office/officeart/2005/8/layout/matrix1"/>
    <dgm:cxn modelId="{D4FC281A-6625-4DA9-894F-277BB8B44AB6}" type="presOf" srcId="{BE8D06E9-7BFF-467A-8AC4-374D3BB4AD66}" destId="{E5809AD1-A862-44A2-BA88-BA2AF109D806}" srcOrd="0" destOrd="0" presId="urn:microsoft.com/office/officeart/2005/8/layout/matrix1"/>
    <dgm:cxn modelId="{0366367D-FFF4-4CFA-8C94-9920C7888276}" srcId="{BE8D06E9-7BFF-467A-8AC4-374D3BB4AD66}" destId="{3B3F43D9-A050-41B5-9B94-1CA99F55E4AD}" srcOrd="1" destOrd="0" parTransId="{DB3AC38C-A1DF-4915-AEB1-AFC311C4F859}" sibTransId="{FD4A4A19-B9B7-46D1-81F2-7F41F0D8EB53}"/>
    <dgm:cxn modelId="{FC5094C3-0FD4-4615-8E30-D8546C159810}" type="presParOf" srcId="{5EB3CFC4-B8A8-462A-A572-EA1D828EEC41}" destId="{494E5C9F-952B-423B-B654-D7B0A5BF7A4E}" srcOrd="0" destOrd="0" presId="urn:microsoft.com/office/officeart/2005/8/layout/matrix1"/>
    <dgm:cxn modelId="{C353E1E3-9E4B-48CE-93A8-B240FC49D6AE}" type="presParOf" srcId="{494E5C9F-952B-423B-B654-D7B0A5BF7A4E}" destId="{8C941DEA-5251-4429-A9F4-890939F022F1}" srcOrd="0" destOrd="0" presId="urn:microsoft.com/office/officeart/2005/8/layout/matrix1"/>
    <dgm:cxn modelId="{F3F03AA2-E936-403C-9CA8-076BED1005E4}" type="presParOf" srcId="{494E5C9F-952B-423B-B654-D7B0A5BF7A4E}" destId="{D0995DA9-4F6E-4E7A-BDF9-2881B80FA516}" srcOrd="1" destOrd="0" presId="urn:microsoft.com/office/officeart/2005/8/layout/matrix1"/>
    <dgm:cxn modelId="{2B44115D-5447-46AE-950E-B41C0C2CD5C6}" type="presParOf" srcId="{494E5C9F-952B-423B-B654-D7B0A5BF7A4E}" destId="{E2FA48CF-DE29-4038-BB75-DDE43C175F53}" srcOrd="2" destOrd="0" presId="urn:microsoft.com/office/officeart/2005/8/layout/matrix1"/>
    <dgm:cxn modelId="{CDE7F678-A846-4E39-A9F4-8386311F631E}" type="presParOf" srcId="{494E5C9F-952B-423B-B654-D7B0A5BF7A4E}" destId="{CD59DAE5-7742-4DD1-9A2B-1C4723B6DE6F}" srcOrd="3" destOrd="0" presId="urn:microsoft.com/office/officeart/2005/8/layout/matrix1"/>
    <dgm:cxn modelId="{8071494B-2B26-476C-B4B0-B85047BD3445}" type="presParOf" srcId="{494E5C9F-952B-423B-B654-D7B0A5BF7A4E}" destId="{9CE13BAE-CF57-4E36-80F4-9E316B107DBF}" srcOrd="4" destOrd="0" presId="urn:microsoft.com/office/officeart/2005/8/layout/matrix1"/>
    <dgm:cxn modelId="{5AB2BF5E-9616-4D17-A86B-F81CC58849A9}" type="presParOf" srcId="{494E5C9F-952B-423B-B654-D7B0A5BF7A4E}" destId="{9B1CAF3A-3DDC-4BA8-B1C7-9527F0309AB7}" srcOrd="5" destOrd="0" presId="urn:microsoft.com/office/officeart/2005/8/layout/matrix1"/>
    <dgm:cxn modelId="{E80E32AF-4D63-4203-96BB-5CF90B53F5D5}" type="presParOf" srcId="{494E5C9F-952B-423B-B654-D7B0A5BF7A4E}" destId="{E6DCE652-4951-4166-86BF-4D5A29528323}" srcOrd="6" destOrd="0" presId="urn:microsoft.com/office/officeart/2005/8/layout/matrix1"/>
    <dgm:cxn modelId="{EC5657BD-EF28-4CFA-9C03-7F9004102D70}" type="presParOf" srcId="{494E5C9F-952B-423B-B654-D7B0A5BF7A4E}" destId="{D749E335-7472-4848-A246-0EB6A6791879}" srcOrd="7" destOrd="0" presId="urn:microsoft.com/office/officeart/2005/8/layout/matrix1"/>
    <dgm:cxn modelId="{326DD7C6-5E97-41EC-BF4F-D5F673941A14}" type="presParOf" srcId="{5EB3CFC4-B8A8-462A-A572-EA1D828EEC41}" destId="{E5809AD1-A862-44A2-BA88-BA2AF109D80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ACF978-D8A7-47CA-9CF9-D0786196EAC8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766A8B-F5BF-48CC-80F2-4F315AF4ECFE}">
      <dgm:prSet phldrT="[Текст]" custT="1"/>
      <dgm:spPr/>
      <dgm:t>
        <a:bodyPr/>
        <a:lstStyle/>
        <a:p>
          <a:r>
            <a:rPr lang="ru-RU" sz="2400" dirty="0" smtClean="0"/>
            <a:t>Выбираем, какие именно целевые компетенции должны попасть в план обучения</a:t>
          </a:r>
          <a:endParaRPr lang="ru-RU" sz="2400" dirty="0"/>
        </a:p>
      </dgm:t>
    </dgm:pt>
    <dgm:pt modelId="{A8F8E611-F5A4-4F80-B4AE-97A21E98E0EA}" type="parTrans" cxnId="{E279F505-3B93-4C15-9B72-23BEB28CC58D}">
      <dgm:prSet/>
      <dgm:spPr/>
      <dgm:t>
        <a:bodyPr/>
        <a:lstStyle/>
        <a:p>
          <a:endParaRPr lang="ru-RU"/>
        </a:p>
      </dgm:t>
    </dgm:pt>
    <dgm:pt modelId="{84BC1266-7611-4DC7-B634-9A46F66889D9}" type="sibTrans" cxnId="{E279F505-3B93-4C15-9B72-23BEB28CC58D}">
      <dgm:prSet/>
      <dgm:spPr/>
      <dgm:t>
        <a:bodyPr/>
        <a:lstStyle/>
        <a:p>
          <a:endParaRPr lang="ru-RU"/>
        </a:p>
      </dgm:t>
    </dgm:pt>
    <dgm:pt modelId="{003F924F-FE74-4CB1-A158-413CD549AC0F}">
      <dgm:prSet phldrT="[Текст]"/>
      <dgm:spPr/>
      <dgm:t>
        <a:bodyPr/>
        <a:lstStyle/>
        <a:p>
          <a:r>
            <a:rPr lang="ru-RU" dirty="0" smtClean="0"/>
            <a:t>Определяем последовательность развития компетенций</a:t>
          </a:r>
          <a:endParaRPr lang="ru-RU" dirty="0"/>
        </a:p>
      </dgm:t>
    </dgm:pt>
    <dgm:pt modelId="{F9E2C823-734B-482A-B337-85AE89B5BAEB}" type="parTrans" cxnId="{E703324F-9908-406A-BCFC-5C06483253BA}">
      <dgm:prSet/>
      <dgm:spPr/>
      <dgm:t>
        <a:bodyPr/>
        <a:lstStyle/>
        <a:p>
          <a:endParaRPr lang="ru-RU"/>
        </a:p>
      </dgm:t>
    </dgm:pt>
    <dgm:pt modelId="{A45B86FC-79AB-40C7-BC48-F1BAA2306FAD}" type="sibTrans" cxnId="{E703324F-9908-406A-BCFC-5C06483253BA}">
      <dgm:prSet/>
      <dgm:spPr/>
      <dgm:t>
        <a:bodyPr/>
        <a:lstStyle/>
        <a:p>
          <a:endParaRPr lang="ru-RU"/>
        </a:p>
      </dgm:t>
    </dgm:pt>
    <dgm:pt modelId="{73B1EAD6-D4AA-4E14-AB86-6406935B0BCE}">
      <dgm:prSet phldrT="[Текст]" custT="1"/>
      <dgm:spPr/>
      <dgm:t>
        <a:bodyPr/>
        <a:lstStyle/>
        <a:p>
          <a:r>
            <a:rPr lang="ru-RU" sz="2800" dirty="0" smtClean="0"/>
            <a:t>Определяем  области знаний, которым принадлежит выбранные целевые компетенции </a:t>
          </a:r>
          <a:endParaRPr lang="ru-RU" sz="2800" dirty="0"/>
        </a:p>
      </dgm:t>
    </dgm:pt>
    <dgm:pt modelId="{F36A843C-847E-404E-9751-A7294EBA66F6}" type="sibTrans" cxnId="{C9E733EE-4DDE-438C-9763-FFC7DCAA9150}">
      <dgm:prSet/>
      <dgm:spPr/>
      <dgm:t>
        <a:bodyPr/>
        <a:lstStyle/>
        <a:p>
          <a:endParaRPr lang="ru-RU"/>
        </a:p>
      </dgm:t>
    </dgm:pt>
    <dgm:pt modelId="{822D5226-D54C-4886-B8F5-7623F856C566}" type="parTrans" cxnId="{C9E733EE-4DDE-438C-9763-FFC7DCAA9150}">
      <dgm:prSet/>
      <dgm:spPr/>
      <dgm:t>
        <a:bodyPr/>
        <a:lstStyle/>
        <a:p>
          <a:endParaRPr lang="ru-RU"/>
        </a:p>
      </dgm:t>
    </dgm:pt>
    <dgm:pt modelId="{ECD19594-8E2A-4EE1-B80E-5AD565D19500}" type="pres">
      <dgm:prSet presAssocID="{2BACF978-D8A7-47CA-9CF9-D0786196EAC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5FCB2-7FE9-4EE3-93FD-6355F485BD39}" type="pres">
      <dgm:prSet presAssocID="{2BACF978-D8A7-47CA-9CF9-D0786196EAC8}" presName="dummyMaxCanvas" presStyleCnt="0">
        <dgm:presLayoutVars/>
      </dgm:prSet>
      <dgm:spPr/>
    </dgm:pt>
    <dgm:pt modelId="{AC8A4728-BF19-47A7-BA9B-ECCA5C56B320}" type="pres">
      <dgm:prSet presAssocID="{2BACF978-D8A7-47CA-9CF9-D0786196EAC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D3478-D185-493B-B925-67EFFCEF825F}" type="pres">
      <dgm:prSet presAssocID="{2BACF978-D8A7-47CA-9CF9-D0786196EAC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B6E00-18E5-45E4-B38E-18BCAFB6F7F0}" type="pres">
      <dgm:prSet presAssocID="{2BACF978-D8A7-47CA-9CF9-D0786196EAC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F7369-2367-44C0-B16A-E1D9EFD7E49F}" type="pres">
      <dgm:prSet presAssocID="{2BACF978-D8A7-47CA-9CF9-D0786196EAC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C21D1-77BD-4393-A9E7-7883C7B9D29C}" type="pres">
      <dgm:prSet presAssocID="{2BACF978-D8A7-47CA-9CF9-D0786196EAC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BACFE-D192-4F3B-AC12-A472993E6664}" type="pres">
      <dgm:prSet presAssocID="{2BACF978-D8A7-47CA-9CF9-D0786196EAC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84B18-C344-4939-8C4F-311D954BAA9C}" type="pres">
      <dgm:prSet presAssocID="{2BACF978-D8A7-47CA-9CF9-D0786196EAC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11656-FB7C-4758-BA25-149B082EF91D}" type="pres">
      <dgm:prSet presAssocID="{2BACF978-D8A7-47CA-9CF9-D0786196EAC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397D65-8773-49BE-9968-0B649779B9BA}" type="presOf" srcId="{84BC1266-7611-4DC7-B634-9A46F66889D9}" destId="{52AC21D1-77BD-4393-A9E7-7883C7B9D29C}" srcOrd="0" destOrd="0" presId="urn:microsoft.com/office/officeart/2005/8/layout/vProcess5"/>
    <dgm:cxn modelId="{3BF6F38A-4314-4E1A-AFB0-9BB7E326B96F}" type="presOf" srcId="{003F924F-FE74-4CB1-A158-413CD549AC0F}" destId="{2FEB6E00-18E5-45E4-B38E-18BCAFB6F7F0}" srcOrd="0" destOrd="0" presId="urn:microsoft.com/office/officeart/2005/8/layout/vProcess5"/>
    <dgm:cxn modelId="{FEB7070E-F1A3-423B-8D42-EEBB114FFC0B}" type="presOf" srcId="{F36A843C-847E-404E-9751-A7294EBA66F6}" destId="{A97F7369-2367-44C0-B16A-E1D9EFD7E49F}" srcOrd="0" destOrd="0" presId="urn:microsoft.com/office/officeart/2005/8/layout/vProcess5"/>
    <dgm:cxn modelId="{841D0BDC-547C-4CC5-8565-D5D20775E05C}" type="presOf" srcId="{6C766A8B-F5BF-48CC-80F2-4F315AF4ECFE}" destId="{7B784B18-C344-4939-8C4F-311D954BAA9C}" srcOrd="1" destOrd="0" presId="urn:microsoft.com/office/officeart/2005/8/layout/vProcess5"/>
    <dgm:cxn modelId="{E703324F-9908-406A-BCFC-5C06483253BA}" srcId="{2BACF978-D8A7-47CA-9CF9-D0786196EAC8}" destId="{003F924F-FE74-4CB1-A158-413CD549AC0F}" srcOrd="2" destOrd="0" parTransId="{F9E2C823-734B-482A-B337-85AE89B5BAEB}" sibTransId="{A45B86FC-79AB-40C7-BC48-F1BAA2306FAD}"/>
    <dgm:cxn modelId="{C9E733EE-4DDE-438C-9763-FFC7DCAA9150}" srcId="{2BACF978-D8A7-47CA-9CF9-D0786196EAC8}" destId="{73B1EAD6-D4AA-4E14-AB86-6406935B0BCE}" srcOrd="0" destOrd="0" parTransId="{822D5226-D54C-4886-B8F5-7623F856C566}" sibTransId="{F36A843C-847E-404E-9751-A7294EBA66F6}"/>
    <dgm:cxn modelId="{F587E2AD-8036-4F6C-BDA1-17234C02CDB5}" type="presOf" srcId="{6C766A8B-F5BF-48CC-80F2-4F315AF4ECFE}" destId="{36DD3478-D185-493B-B925-67EFFCEF825F}" srcOrd="0" destOrd="0" presId="urn:microsoft.com/office/officeart/2005/8/layout/vProcess5"/>
    <dgm:cxn modelId="{409231CE-44ED-49ED-B01A-9B56CB102B7E}" type="presOf" srcId="{73B1EAD6-D4AA-4E14-AB86-6406935B0BCE}" destId="{530BACFE-D192-4F3B-AC12-A472993E6664}" srcOrd="1" destOrd="0" presId="urn:microsoft.com/office/officeart/2005/8/layout/vProcess5"/>
    <dgm:cxn modelId="{E279F505-3B93-4C15-9B72-23BEB28CC58D}" srcId="{2BACF978-D8A7-47CA-9CF9-D0786196EAC8}" destId="{6C766A8B-F5BF-48CC-80F2-4F315AF4ECFE}" srcOrd="1" destOrd="0" parTransId="{A8F8E611-F5A4-4F80-B4AE-97A21E98E0EA}" sibTransId="{84BC1266-7611-4DC7-B634-9A46F66889D9}"/>
    <dgm:cxn modelId="{57B632A0-75ED-4882-A7F7-5AA49982A83A}" type="presOf" srcId="{73B1EAD6-D4AA-4E14-AB86-6406935B0BCE}" destId="{AC8A4728-BF19-47A7-BA9B-ECCA5C56B320}" srcOrd="0" destOrd="0" presId="urn:microsoft.com/office/officeart/2005/8/layout/vProcess5"/>
    <dgm:cxn modelId="{E6F1A197-DE30-4CB1-A4EF-5F4172CC9FD7}" type="presOf" srcId="{003F924F-FE74-4CB1-A158-413CD549AC0F}" destId="{3FD11656-FB7C-4758-BA25-149B082EF91D}" srcOrd="1" destOrd="0" presId="urn:microsoft.com/office/officeart/2005/8/layout/vProcess5"/>
    <dgm:cxn modelId="{BA925353-62DE-4762-BFC6-6DA8A82D02E6}" type="presOf" srcId="{2BACF978-D8A7-47CA-9CF9-D0786196EAC8}" destId="{ECD19594-8E2A-4EE1-B80E-5AD565D19500}" srcOrd="0" destOrd="0" presId="urn:microsoft.com/office/officeart/2005/8/layout/vProcess5"/>
    <dgm:cxn modelId="{AF9E8D0C-DCD6-4A7C-A749-9BD6D552D5D0}" type="presParOf" srcId="{ECD19594-8E2A-4EE1-B80E-5AD565D19500}" destId="{69C5FCB2-7FE9-4EE3-93FD-6355F485BD39}" srcOrd="0" destOrd="0" presId="urn:microsoft.com/office/officeart/2005/8/layout/vProcess5"/>
    <dgm:cxn modelId="{43B864D7-EA65-43C2-9A2E-46FCF4C022AC}" type="presParOf" srcId="{ECD19594-8E2A-4EE1-B80E-5AD565D19500}" destId="{AC8A4728-BF19-47A7-BA9B-ECCA5C56B320}" srcOrd="1" destOrd="0" presId="urn:microsoft.com/office/officeart/2005/8/layout/vProcess5"/>
    <dgm:cxn modelId="{49FB6BBD-22BB-4A12-8CC2-34B4E673F39C}" type="presParOf" srcId="{ECD19594-8E2A-4EE1-B80E-5AD565D19500}" destId="{36DD3478-D185-493B-B925-67EFFCEF825F}" srcOrd="2" destOrd="0" presId="urn:microsoft.com/office/officeart/2005/8/layout/vProcess5"/>
    <dgm:cxn modelId="{2292D592-5B22-40DB-B57B-ABA21E8FAEA1}" type="presParOf" srcId="{ECD19594-8E2A-4EE1-B80E-5AD565D19500}" destId="{2FEB6E00-18E5-45E4-B38E-18BCAFB6F7F0}" srcOrd="3" destOrd="0" presId="urn:microsoft.com/office/officeart/2005/8/layout/vProcess5"/>
    <dgm:cxn modelId="{D9599B3D-A171-402C-A975-827C8C817183}" type="presParOf" srcId="{ECD19594-8E2A-4EE1-B80E-5AD565D19500}" destId="{A97F7369-2367-44C0-B16A-E1D9EFD7E49F}" srcOrd="4" destOrd="0" presId="urn:microsoft.com/office/officeart/2005/8/layout/vProcess5"/>
    <dgm:cxn modelId="{3AED2931-DE5D-4267-8159-3506E0C59D43}" type="presParOf" srcId="{ECD19594-8E2A-4EE1-B80E-5AD565D19500}" destId="{52AC21D1-77BD-4393-A9E7-7883C7B9D29C}" srcOrd="5" destOrd="0" presId="urn:microsoft.com/office/officeart/2005/8/layout/vProcess5"/>
    <dgm:cxn modelId="{B62F5A44-C647-46EE-A4DC-1DB7455EC637}" type="presParOf" srcId="{ECD19594-8E2A-4EE1-B80E-5AD565D19500}" destId="{530BACFE-D192-4F3B-AC12-A472993E6664}" srcOrd="6" destOrd="0" presId="urn:microsoft.com/office/officeart/2005/8/layout/vProcess5"/>
    <dgm:cxn modelId="{1C873949-290A-41F6-8399-C2DAF7CA609A}" type="presParOf" srcId="{ECD19594-8E2A-4EE1-B80E-5AD565D19500}" destId="{7B784B18-C344-4939-8C4F-311D954BAA9C}" srcOrd="7" destOrd="0" presId="urn:microsoft.com/office/officeart/2005/8/layout/vProcess5"/>
    <dgm:cxn modelId="{E17949F0-5416-4C46-8F52-4301E199831D}" type="presParOf" srcId="{ECD19594-8E2A-4EE1-B80E-5AD565D19500}" destId="{3FD11656-FB7C-4758-BA25-149B082EF91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941DEA-5251-4429-A9F4-890939F022F1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Учиться добывать знания</a:t>
          </a:r>
          <a:endParaRPr lang="ru-RU" sz="2900" kern="1200" dirty="0"/>
        </a:p>
      </dsp:txBody>
      <dsp:txXfrm rot="16200000">
        <a:off x="1208781" y="-1208781"/>
        <a:ext cx="1697236" cy="4114800"/>
      </dsp:txXfrm>
    </dsp:sp>
    <dsp:sp modelId="{E2FA48CF-DE29-4038-BB75-DDE43C175F53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Учиться действовать</a:t>
          </a:r>
          <a:endParaRPr lang="ru-RU" sz="2900" kern="1200" dirty="0"/>
        </a:p>
      </dsp:txBody>
      <dsp:txXfrm>
        <a:off x="4114800" y="0"/>
        <a:ext cx="4114800" cy="1697236"/>
      </dsp:txXfrm>
    </dsp:sp>
    <dsp:sp modelId="{9CE13BAE-CF57-4E36-80F4-9E316B107DBF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Учиться взаимодействовать с другими</a:t>
          </a:r>
          <a:endParaRPr lang="ru-RU" sz="2900" kern="1200" dirty="0"/>
        </a:p>
      </dsp:txBody>
      <dsp:txXfrm rot="10800000">
        <a:off x="0" y="2828726"/>
        <a:ext cx="4114800" cy="1697236"/>
      </dsp:txXfrm>
    </dsp:sp>
    <dsp:sp modelId="{E6DCE652-4951-4166-86BF-4D5A29528323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Учиться полноценно жить</a:t>
          </a:r>
          <a:endParaRPr lang="ru-RU" sz="2900" kern="1200" dirty="0"/>
        </a:p>
      </dsp:txBody>
      <dsp:txXfrm rot="5400000">
        <a:off x="5323581" y="1619944"/>
        <a:ext cx="1697236" cy="4114800"/>
      </dsp:txXfrm>
    </dsp:sp>
    <dsp:sp modelId="{E5809AD1-A862-44A2-BA88-BA2AF109D806}">
      <dsp:nvSpPr>
        <dsp:cNvPr id="0" name=""/>
        <dsp:cNvSpPr/>
      </dsp:nvSpPr>
      <dsp:spPr>
        <a:xfrm>
          <a:off x="2479204" y="1324743"/>
          <a:ext cx="3291782" cy="17075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Четыре базовых процесса</a:t>
          </a:r>
          <a:endParaRPr lang="ru-RU" sz="2900" kern="1200" dirty="0"/>
        </a:p>
      </dsp:txBody>
      <dsp:txXfrm>
        <a:off x="2479204" y="1324743"/>
        <a:ext cx="3291782" cy="17075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8A4728-BF19-47A7-BA9B-ECCA5C56B320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Определяем  области знаний, которым принадлежит выбранные целевые компетенции </a:t>
          </a:r>
          <a:endParaRPr lang="ru-RU" sz="2800" kern="1200" dirty="0"/>
        </a:p>
      </dsp:txBody>
      <dsp:txXfrm>
        <a:off x="0" y="0"/>
        <a:ext cx="5609536" cy="1357788"/>
      </dsp:txXfrm>
    </dsp:sp>
    <dsp:sp modelId="{36DD3478-D185-493B-B925-67EFFCEF825F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2">
            <a:hueOff val="-3670562"/>
            <a:satOff val="16196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Выбираем, какие именно целевые компетенции должны попасть в план обучения</a:t>
          </a:r>
          <a:endParaRPr lang="ru-RU" sz="2400" kern="1200" dirty="0"/>
        </a:p>
      </dsp:txBody>
      <dsp:txXfrm>
        <a:off x="617219" y="1584087"/>
        <a:ext cx="5495377" cy="1357788"/>
      </dsp:txXfrm>
    </dsp:sp>
    <dsp:sp modelId="{2FEB6E00-18E5-45E4-B38E-18BCAFB6F7F0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Определяем последовательность развития компетенций</a:t>
          </a:r>
          <a:endParaRPr lang="ru-RU" sz="2800" kern="1200" dirty="0"/>
        </a:p>
      </dsp:txBody>
      <dsp:txXfrm>
        <a:off x="1234439" y="3168174"/>
        <a:ext cx="5495377" cy="1357788"/>
      </dsp:txXfrm>
    </dsp:sp>
    <dsp:sp modelId="{A97F7369-2367-44C0-B16A-E1D9EFD7E49F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12597" y="1029656"/>
        <a:ext cx="882562" cy="882562"/>
      </dsp:txXfrm>
    </dsp:sp>
    <dsp:sp modelId="{52AC21D1-77BD-4393-A9E7-7883C7B9D29C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405413"/>
            <a:satOff val="26848"/>
            <a:lumOff val="-71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7405413"/>
              <a:satOff val="26848"/>
              <a:lumOff val="-7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729817" y="2604691"/>
        <a:ext cx="882562" cy="882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01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50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648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91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0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3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431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660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92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51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58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529-CCBC-49ED-BDDD-0B0E889E2AA7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833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571744"/>
            <a:ext cx="7500990" cy="228601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111111"/>
                </a:solidFill>
              </a:rPr>
              <a:t>Портфолио детских достижений - руководство по применению</a:t>
            </a:r>
            <a:r>
              <a:rPr lang="ru-RU" sz="3600" i="1" dirty="0" smtClean="0">
                <a:solidFill>
                  <a:srgbClr val="111111"/>
                </a:solidFill>
              </a:rPr>
              <a:t> </a:t>
            </a:r>
            <a:br>
              <a:rPr lang="ru-RU" sz="3600" i="1" dirty="0" smtClean="0">
                <a:solidFill>
                  <a:srgbClr val="111111"/>
                </a:solidFill>
              </a:rPr>
            </a:br>
            <a:endParaRPr lang="ru-RU" sz="3600" i="1" dirty="0">
              <a:solidFill>
                <a:srgbClr val="11111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000108"/>
            <a:ext cx="7258056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BE4242"/>
                </a:solidFill>
              </a:rPr>
              <a:t>Муниципальный семинар </a:t>
            </a:r>
          </a:p>
          <a:p>
            <a:r>
              <a:rPr lang="ru-RU" sz="2800" dirty="0" smtClean="0">
                <a:solidFill>
                  <a:srgbClr val="BE4242"/>
                </a:solidFill>
              </a:rPr>
              <a:t>«Оценка качества дошкольного образования. Современные подходы и пути достижения»</a:t>
            </a:r>
            <a:endParaRPr lang="ru-RU" sz="2800" dirty="0">
              <a:solidFill>
                <a:srgbClr val="BE4242"/>
              </a:solidFill>
            </a:endParaRPr>
          </a:p>
        </p:txBody>
      </p:sp>
      <p:pic>
        <p:nvPicPr>
          <p:cNvPr id="1026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643702" y="4429132"/>
            <a:ext cx="2276469" cy="22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00496" y="6143644"/>
            <a:ext cx="90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292929"/>
                </a:solidFill>
              </a:rPr>
              <a:t>2021 г.</a:t>
            </a:r>
            <a:endParaRPr lang="ru-RU" sz="2000" dirty="0">
              <a:solidFill>
                <a:srgbClr val="292929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85786" y="357166"/>
            <a:ext cx="7258056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C350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МОП: МБДОУ Аннинский </a:t>
            </a:r>
            <a:r>
              <a:rPr kumimoji="0" lang="ru-RU" sz="2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350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</a:t>
            </a:r>
            <a:r>
              <a:rPr kumimoji="0" lang="ru-RU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C350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/с ОРВ «Росток»</a:t>
            </a:r>
            <a:endParaRPr kumimoji="0" lang="ru-RU" sz="2600" i="0" u="none" strike="noStrike" kern="1200" cap="none" spc="0" normalizeH="0" baseline="0" noProof="0" dirty="0">
              <a:ln>
                <a:noFill/>
              </a:ln>
              <a:solidFill>
                <a:srgbClr val="C350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15008" y="4786322"/>
            <a:ext cx="2857520" cy="1234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292929"/>
                </a:solidFill>
                <a:latin typeface="+mj-lt"/>
                <a:ea typeface="+mj-ea"/>
                <a:cs typeface="+mj-cs"/>
              </a:rPr>
              <a:t>Никифорова Л.А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воспитатель,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КК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0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52028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 раздел: «Обо мне».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3203848" y="3645024"/>
            <a:ext cx="2952328" cy="1368152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«У меня хорошо получается»</a:t>
            </a:r>
            <a:endParaRPr lang="ru-RU" dirty="0"/>
          </a:p>
        </p:txBody>
      </p:sp>
      <p:sp>
        <p:nvSpPr>
          <p:cNvPr id="7" name="Пятно 1 6"/>
          <p:cNvSpPr/>
          <p:nvPr/>
        </p:nvSpPr>
        <p:spPr>
          <a:xfrm rot="977500">
            <a:off x="6859542" y="3125863"/>
            <a:ext cx="2138536" cy="1346448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«Моя любимая книга»</a:t>
            </a:r>
            <a:endParaRPr lang="ru-RU" dirty="0"/>
          </a:p>
        </p:txBody>
      </p:sp>
      <p:sp>
        <p:nvSpPr>
          <p:cNvPr id="8" name="Пятно 1 7"/>
          <p:cNvSpPr/>
          <p:nvPr/>
        </p:nvSpPr>
        <p:spPr>
          <a:xfrm>
            <a:off x="4355976" y="1484784"/>
            <a:ext cx="2570584" cy="1490464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«Когда я вырасту»</a:t>
            </a:r>
            <a:endParaRPr lang="ru-RU" dirty="0"/>
          </a:p>
        </p:txBody>
      </p:sp>
      <p:sp>
        <p:nvSpPr>
          <p:cNvPr id="9" name="Пятно 1 8"/>
          <p:cNvSpPr/>
          <p:nvPr/>
        </p:nvSpPr>
        <p:spPr>
          <a:xfrm rot="20743486">
            <a:off x="467544" y="404664"/>
            <a:ext cx="1584176" cy="1512168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«Это Я»</a:t>
            </a:r>
            <a:endParaRPr lang="ru-RU" dirty="0"/>
          </a:p>
        </p:txBody>
      </p:sp>
      <p:sp>
        <p:nvSpPr>
          <p:cNvPr id="11" name="Пятно 1 10"/>
          <p:cNvSpPr/>
          <p:nvPr/>
        </p:nvSpPr>
        <p:spPr>
          <a:xfrm>
            <a:off x="3851920" y="0"/>
            <a:ext cx="3024336" cy="1340768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«Автопортрет»</a:t>
            </a:r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1475656" y="4797152"/>
            <a:ext cx="2016224" cy="1634480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«Истории обо мне»</a:t>
            </a:r>
            <a:endParaRPr lang="ru-RU" dirty="0"/>
          </a:p>
        </p:txBody>
      </p:sp>
      <p:sp>
        <p:nvSpPr>
          <p:cNvPr id="13" name="Пятно 1 12"/>
          <p:cNvSpPr/>
          <p:nvPr/>
        </p:nvSpPr>
        <p:spPr>
          <a:xfrm rot="20895186">
            <a:off x="535335" y="3316006"/>
            <a:ext cx="1914803" cy="1512168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люблю»</a:t>
            </a:r>
            <a:endParaRPr lang="ru-RU" dirty="0"/>
          </a:p>
        </p:txBody>
      </p:sp>
      <p:sp>
        <p:nvSpPr>
          <p:cNvPr id="14" name="Пятно 1 13"/>
          <p:cNvSpPr/>
          <p:nvPr/>
        </p:nvSpPr>
        <p:spPr>
          <a:xfrm>
            <a:off x="6660232" y="908720"/>
            <a:ext cx="2138536" cy="1296144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«Моя семья»</a:t>
            </a:r>
            <a:endParaRPr lang="ru-RU" dirty="0"/>
          </a:p>
        </p:txBody>
      </p:sp>
      <p:sp>
        <p:nvSpPr>
          <p:cNvPr id="15" name="Пятно 1 14"/>
          <p:cNvSpPr/>
          <p:nvPr/>
        </p:nvSpPr>
        <p:spPr>
          <a:xfrm>
            <a:off x="1619672" y="1268760"/>
            <a:ext cx="2736304" cy="1728192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становлюсь старше</a:t>
            </a:r>
            <a:endParaRPr lang="ru-RU" dirty="0"/>
          </a:p>
        </p:txBody>
      </p:sp>
      <p:sp>
        <p:nvSpPr>
          <p:cNvPr id="16" name="Пятно 1 15"/>
          <p:cNvSpPr/>
          <p:nvPr/>
        </p:nvSpPr>
        <p:spPr>
          <a:xfrm>
            <a:off x="4499992" y="4869160"/>
            <a:ext cx="2354560" cy="1418456"/>
          </a:xfrm>
          <a:prstGeom prst="irregularSeal1">
            <a:avLst/>
          </a:prstGeom>
          <a:ln>
            <a:solidFill>
              <a:srgbClr val="C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«Где я уже побывал»</a:t>
            </a:r>
            <a:endParaRPr lang="ru-RU" dirty="0"/>
          </a:p>
        </p:txBody>
      </p:sp>
      <p:pic>
        <p:nvPicPr>
          <p:cNvPr id="17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60649"/>
            <a:ext cx="4040188" cy="93610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/>
              <a:t>«Это я»</a:t>
            </a:r>
            <a:endParaRPr lang="ru-RU" sz="3600" dirty="0"/>
          </a:p>
        </p:txBody>
      </p:sp>
      <p:pic>
        <p:nvPicPr>
          <p:cNvPr id="8" name="Содержимое 7" descr="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1560" y="1340769"/>
            <a:ext cx="3714260" cy="511256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1008112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/>
              <a:t>«У меня хорошо получается»</a:t>
            </a:r>
            <a:endParaRPr lang="ru-RU" sz="3200" dirty="0"/>
          </a:p>
        </p:txBody>
      </p:sp>
      <p:pic>
        <p:nvPicPr>
          <p:cNvPr id="7" name="Содержимое 6" descr="уменя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888298" y="1340768"/>
            <a:ext cx="3766573" cy="5184576"/>
          </a:xfrm>
        </p:spPr>
      </p:pic>
      <p:sp>
        <p:nvSpPr>
          <p:cNvPr id="9" name="Прямоугольник 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«Я становлюсь старше»</a:t>
            </a:r>
            <a:endParaRPr lang="ru-RU" dirty="0"/>
          </a:p>
        </p:txBody>
      </p:sp>
      <p:pic>
        <p:nvPicPr>
          <p:cNvPr id="5" name="Содержимое 4" descr="0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3888432" cy="5352312"/>
          </a:xfrm>
        </p:spPr>
      </p:pic>
      <p:pic>
        <p:nvPicPr>
          <p:cNvPr id="6" name="Содержимое 5" descr="00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8024" y="1196752"/>
            <a:ext cx="3819769" cy="5257800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«Автопортрет»</a:t>
            </a:r>
            <a:endParaRPr lang="ru-RU" dirty="0"/>
          </a:p>
        </p:txBody>
      </p:sp>
      <p:pic>
        <p:nvPicPr>
          <p:cNvPr id="5" name="Содержимое 4" descr="0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3720141" cy="5120664"/>
          </a:xfrm>
        </p:spPr>
      </p:pic>
      <p:pic>
        <p:nvPicPr>
          <p:cNvPr id="6" name="Содержимое 5" descr="00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8024" y="1484784"/>
            <a:ext cx="3725011" cy="5127368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«Моя семья»</a:t>
            </a:r>
            <a:endParaRPr lang="ru-RU" dirty="0"/>
          </a:p>
        </p:txBody>
      </p:sp>
      <p:pic>
        <p:nvPicPr>
          <p:cNvPr id="7" name="Содержимое 6" descr="0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2453" y="1276138"/>
            <a:ext cx="3523523" cy="4850025"/>
          </a:xfrm>
        </p:spPr>
      </p:pic>
      <p:sp>
        <p:nvSpPr>
          <p:cNvPr id="10" name="Прямоугольник 9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Содержимое 12" descr="00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23452" y="1268760"/>
            <a:ext cx="3528883" cy="48574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60648"/>
            <a:ext cx="4040188" cy="936103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«Когда я вырасту»</a:t>
            </a:r>
            <a:endParaRPr lang="ru-RU" sz="3200" dirty="0"/>
          </a:p>
        </p:txBody>
      </p:sp>
      <p:pic>
        <p:nvPicPr>
          <p:cNvPr id="7" name="Содержимое 6" descr="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3344987" cy="46042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6096" y="404665"/>
            <a:ext cx="2664296" cy="792087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«Я люблю»</a:t>
            </a:r>
            <a:endParaRPr lang="ru-RU" sz="3600" dirty="0"/>
          </a:p>
        </p:txBody>
      </p:sp>
      <p:pic>
        <p:nvPicPr>
          <p:cNvPr id="8" name="Содержимое 7" descr="ялюб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412776"/>
            <a:ext cx="3424256" cy="4713387"/>
          </a:xfrm>
        </p:spPr>
      </p:pic>
      <p:sp>
        <p:nvSpPr>
          <p:cNvPr id="9" name="Прямоугольник 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«Моя любимая книга»</a:t>
            </a:r>
            <a:endParaRPr lang="ru-RU" dirty="0"/>
          </a:p>
        </p:txBody>
      </p:sp>
      <p:pic>
        <p:nvPicPr>
          <p:cNvPr id="5" name="Содержимое 4" descr="сказ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9817" y="1600200"/>
            <a:ext cx="3933366" cy="4525963"/>
          </a:xfrm>
        </p:spPr>
      </p:pic>
      <p:pic>
        <p:nvPicPr>
          <p:cNvPr id="6" name="Содержимое 5" descr="IMG-20210330-WA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4038600" cy="3028950"/>
          </a:xfrm>
        </p:spPr>
      </p:pic>
      <p:pic>
        <p:nvPicPr>
          <p:cNvPr id="7" name="Picture 2" descr="G:\эмблема Росток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«Истории обо мне»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Содержимое 4" descr="сор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268760"/>
            <a:ext cx="3819769" cy="5257800"/>
          </a:xfrm>
        </p:spPr>
      </p:pic>
      <p:pic>
        <p:nvPicPr>
          <p:cNvPr id="6" name="Содержимое 5" descr="01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76056" y="1340768"/>
            <a:ext cx="3653003" cy="5028251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294228" y="4653136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«Где я уже побывал»</a:t>
            </a:r>
            <a:endParaRPr lang="ru-RU" dirty="0"/>
          </a:p>
        </p:txBody>
      </p:sp>
      <p:pic>
        <p:nvPicPr>
          <p:cNvPr id="5" name="Содержимое 4" descr="IMG-20210330-WA0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Содержимое 5" descr="IMG-20210330-WA00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1844824"/>
            <a:ext cx="4038600" cy="3028950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520280"/>
          </a:xfrm>
        </p:spPr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2 раздел: «Я в детском саду».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17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Пятно 2 21"/>
          <p:cNvSpPr/>
          <p:nvPr/>
        </p:nvSpPr>
        <p:spPr>
          <a:xfrm>
            <a:off x="3491880" y="0"/>
            <a:ext cx="2426568" cy="23042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«Моя группа»</a:t>
            </a:r>
            <a:endParaRPr lang="ru-RU" dirty="0"/>
          </a:p>
        </p:txBody>
      </p:sp>
      <p:sp>
        <p:nvSpPr>
          <p:cNvPr id="24" name="Пятно 2 23"/>
          <p:cNvSpPr/>
          <p:nvPr/>
        </p:nvSpPr>
        <p:spPr>
          <a:xfrm>
            <a:off x="6300192" y="476672"/>
            <a:ext cx="2483768" cy="244827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«Мои друзья»</a:t>
            </a:r>
            <a:endParaRPr lang="ru-RU" dirty="0"/>
          </a:p>
        </p:txBody>
      </p:sp>
      <p:sp>
        <p:nvSpPr>
          <p:cNvPr id="25" name="Пятно 2 24"/>
          <p:cNvSpPr/>
          <p:nvPr/>
        </p:nvSpPr>
        <p:spPr>
          <a:xfrm rot="21125607">
            <a:off x="0" y="548680"/>
            <a:ext cx="2915816" cy="237626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«Моё любимое место»</a:t>
            </a:r>
            <a:endParaRPr lang="ru-RU" dirty="0"/>
          </a:p>
        </p:txBody>
      </p:sp>
      <p:sp>
        <p:nvSpPr>
          <p:cNvPr id="26" name="Пятно 2 25"/>
          <p:cNvSpPr/>
          <p:nvPr/>
        </p:nvSpPr>
        <p:spPr>
          <a:xfrm rot="21062286">
            <a:off x="395536" y="3933056"/>
            <a:ext cx="2664296" cy="23042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«Праздники в детском саду»</a:t>
            </a:r>
            <a:endParaRPr lang="ru-RU" dirty="0"/>
          </a:p>
        </p:txBody>
      </p:sp>
      <p:sp>
        <p:nvSpPr>
          <p:cNvPr id="27" name="Пятно 2 26"/>
          <p:cNvSpPr/>
          <p:nvPr/>
        </p:nvSpPr>
        <p:spPr>
          <a:xfrm>
            <a:off x="3491880" y="3933056"/>
            <a:ext cx="2520280" cy="221054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«Истории в фотографиях»</a:t>
            </a:r>
            <a:endParaRPr lang="ru-RU" dirty="0"/>
          </a:p>
        </p:txBody>
      </p:sp>
      <p:sp>
        <p:nvSpPr>
          <p:cNvPr id="28" name="Пятно 2 27"/>
          <p:cNvSpPr/>
          <p:nvPr/>
        </p:nvSpPr>
        <p:spPr>
          <a:xfrm rot="20881452">
            <a:off x="6372200" y="3717032"/>
            <a:ext cx="2376264" cy="208823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«Что я думаю»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ПОРФОЛИО - один из лучших педагогических инструментов, который позволяет всесторонне задокументировать достижения ребёнка, отразить динамику и вектор его развития.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эмблема Росто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«Моё любимое место в детском саду»</a:t>
            </a:r>
            <a:endParaRPr lang="ru-RU" dirty="0"/>
          </a:p>
        </p:txBody>
      </p:sp>
      <p:pic>
        <p:nvPicPr>
          <p:cNvPr id="4" name="Содержимое 3" descr="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7676" y="1825593"/>
            <a:ext cx="6708648" cy="4075176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32657"/>
            <a:ext cx="4040188" cy="1152128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«Моя группа»</a:t>
            </a:r>
            <a:endParaRPr lang="ru-RU" sz="4400" dirty="0"/>
          </a:p>
        </p:txBody>
      </p:sp>
      <p:pic>
        <p:nvPicPr>
          <p:cNvPr id="7" name="Содержимое 6" descr="0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62802"/>
            <a:ext cx="3600399" cy="495584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32657"/>
            <a:ext cx="4041775" cy="1152128"/>
          </a:xfrm>
        </p:spPr>
        <p:txBody>
          <a:bodyPr>
            <a:normAutofit/>
          </a:bodyPr>
          <a:lstStyle/>
          <a:p>
            <a:r>
              <a:rPr lang="ru-RU" sz="4400" i="1" dirty="0" smtClean="0"/>
              <a:t>«Мои друзья»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8" name="Содержимое 7" descr="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4019865" cy="4477643"/>
          </a:xfrm>
        </p:spPr>
      </p:pic>
      <p:sp>
        <p:nvSpPr>
          <p:cNvPr id="9" name="Прямоугольник 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G:\эмблема Росток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76673"/>
            <a:ext cx="4040188" cy="1008112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/>
              <a:t>«Праздник в моём детском саду»</a:t>
            </a:r>
            <a:endParaRPr lang="ru-RU" sz="3200" dirty="0"/>
          </a:p>
        </p:txBody>
      </p:sp>
      <p:pic>
        <p:nvPicPr>
          <p:cNvPr id="7" name="Содержимое 6" descr="0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3215002" cy="442535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76673"/>
            <a:ext cx="4041775" cy="1080120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/>
              <a:t>«История в фотографиях»</a:t>
            </a:r>
            <a:endParaRPr lang="ru-RU" sz="3200" dirty="0"/>
          </a:p>
        </p:txBody>
      </p:sp>
      <p:pic>
        <p:nvPicPr>
          <p:cNvPr id="8" name="Содержимое 7" descr="00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90232" y="1772816"/>
            <a:ext cx="3692375" cy="4353347"/>
          </a:xfrm>
        </p:spPr>
      </p:pic>
      <p:sp>
        <p:nvSpPr>
          <p:cNvPr id="9" name="Прямоугольник 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G:\эмблема Росток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«Что я думаю о детском саде»</a:t>
            </a:r>
            <a:endParaRPr lang="ru-RU" dirty="0"/>
          </a:p>
        </p:txBody>
      </p:sp>
      <p:pic>
        <p:nvPicPr>
          <p:cNvPr id="4" name="Содержимое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196752"/>
            <a:ext cx="3876294" cy="5335604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G:\эмблема Росток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52028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3 раздел: «Над чем я сейчас работаю».</a:t>
            </a:r>
            <a:endParaRPr lang="ru-RU" sz="4000" dirty="0"/>
          </a:p>
        </p:txBody>
      </p:sp>
      <p:pic>
        <p:nvPicPr>
          <p:cNvPr id="17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ятно 1 10"/>
          <p:cNvSpPr/>
          <p:nvPr/>
        </p:nvSpPr>
        <p:spPr>
          <a:xfrm rot="21219929">
            <a:off x="539552" y="332656"/>
            <a:ext cx="1872208" cy="14401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учусь писать»</a:t>
            </a:r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4355976" y="0"/>
            <a:ext cx="2376264" cy="1628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наблюдаю за природой»</a:t>
            </a:r>
            <a:endParaRPr lang="ru-RU" dirty="0"/>
          </a:p>
        </p:txBody>
      </p:sp>
      <p:sp>
        <p:nvSpPr>
          <p:cNvPr id="13" name="Пятно 1 12"/>
          <p:cNvSpPr/>
          <p:nvPr/>
        </p:nvSpPr>
        <p:spPr>
          <a:xfrm rot="495201">
            <a:off x="6913954" y="1052686"/>
            <a:ext cx="2123728" cy="16344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«Я- человек»</a:t>
            </a:r>
            <a:endParaRPr lang="ru-RU" dirty="0"/>
          </a:p>
        </p:txBody>
      </p:sp>
      <p:sp>
        <p:nvSpPr>
          <p:cNvPr id="14" name="Пятно 1 13"/>
          <p:cNvSpPr/>
          <p:nvPr/>
        </p:nvSpPr>
        <p:spPr>
          <a:xfrm>
            <a:off x="2555776" y="1124744"/>
            <a:ext cx="1872208" cy="1706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учусь считать»</a:t>
            </a:r>
            <a:endParaRPr lang="ru-RU" dirty="0"/>
          </a:p>
        </p:txBody>
      </p:sp>
      <p:sp>
        <p:nvSpPr>
          <p:cNvPr id="15" name="Пятно 1 14"/>
          <p:cNvSpPr/>
          <p:nvPr/>
        </p:nvSpPr>
        <p:spPr>
          <a:xfrm rot="20909063">
            <a:off x="-43194" y="3422178"/>
            <a:ext cx="3071433" cy="158417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провожу эксперимент»</a:t>
            </a:r>
            <a:endParaRPr lang="ru-RU" dirty="0"/>
          </a:p>
        </p:txBody>
      </p:sp>
      <p:sp>
        <p:nvSpPr>
          <p:cNvPr id="16" name="Пятно 1 15"/>
          <p:cNvSpPr/>
          <p:nvPr/>
        </p:nvSpPr>
        <p:spPr>
          <a:xfrm>
            <a:off x="1403648" y="4941168"/>
            <a:ext cx="2736304" cy="1706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«Моё творчество»</a:t>
            </a:r>
            <a:endParaRPr lang="ru-RU" dirty="0"/>
          </a:p>
        </p:txBody>
      </p:sp>
      <p:sp>
        <p:nvSpPr>
          <p:cNvPr id="18" name="Пятно 1 17"/>
          <p:cNvSpPr/>
          <p:nvPr/>
        </p:nvSpPr>
        <p:spPr>
          <a:xfrm>
            <a:off x="3635896" y="3933056"/>
            <a:ext cx="3240360" cy="18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«Моё стихотворение»</a:t>
            </a:r>
            <a:endParaRPr lang="ru-RU" dirty="0"/>
          </a:p>
        </p:txBody>
      </p:sp>
      <p:sp>
        <p:nvSpPr>
          <p:cNvPr id="20" name="Пятно 1 19"/>
          <p:cNvSpPr/>
          <p:nvPr/>
        </p:nvSpPr>
        <p:spPr>
          <a:xfrm rot="269476">
            <a:off x="6724930" y="3346170"/>
            <a:ext cx="2046554" cy="158417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«Мой рассказ»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76673"/>
            <a:ext cx="4040188" cy="1008112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«Я учусь писать»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7" name="Содержимое 6" descr="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1844824"/>
            <a:ext cx="3301031" cy="454377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48681"/>
            <a:ext cx="4041775" cy="1008112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«Я учусь считать»</a:t>
            </a:r>
            <a:endParaRPr lang="ru-RU" sz="3200" dirty="0"/>
          </a:p>
        </p:txBody>
      </p:sp>
      <p:pic>
        <p:nvPicPr>
          <p:cNvPr id="8" name="Содержимое 7" descr="00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48064" y="1844824"/>
            <a:ext cx="3402270" cy="4683125"/>
          </a:xfrm>
        </p:spPr>
      </p:pic>
      <p:sp>
        <p:nvSpPr>
          <p:cNvPr id="9" name="Прямоугольник 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«Я наблюдаю за природой»</a:t>
            </a:r>
            <a:endParaRPr lang="ru-RU" dirty="0"/>
          </a:p>
        </p:txBody>
      </p:sp>
      <p:pic>
        <p:nvPicPr>
          <p:cNvPr id="5" name="Содержимое 4" descr="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2417" y="1600200"/>
            <a:ext cx="3308166" cy="4525963"/>
          </a:xfrm>
        </p:spPr>
      </p:pic>
      <p:pic>
        <p:nvPicPr>
          <p:cNvPr id="6" name="Содержимое 5" descr="00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96826" y="1600200"/>
            <a:ext cx="3141347" cy="4525963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«Я - человек»</a:t>
            </a:r>
            <a:endParaRPr lang="ru-RU" dirty="0"/>
          </a:p>
        </p:txBody>
      </p:sp>
      <p:pic>
        <p:nvPicPr>
          <p:cNvPr id="5" name="Содержимое 4" descr="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2453" y="1600200"/>
            <a:ext cx="3288093" cy="4525963"/>
          </a:xfrm>
        </p:spPr>
      </p:pic>
      <p:pic>
        <p:nvPicPr>
          <p:cNvPr id="6" name="Содержимое 5" descr="0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23453" y="1600200"/>
            <a:ext cx="3288093" cy="4525963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«Я провожу эксперимент»</a:t>
            </a:r>
            <a:endParaRPr lang="ru-RU" dirty="0"/>
          </a:p>
        </p:txBody>
      </p:sp>
      <p:pic>
        <p:nvPicPr>
          <p:cNvPr id="4" name="Содержимое 3" descr="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268760"/>
            <a:ext cx="3876294" cy="5335604"/>
          </a:xfrm>
        </p:spPr>
      </p:pic>
      <p:pic>
        <p:nvPicPr>
          <p:cNvPr id="5" name="Picture 2" descr="G:\эмблема Росток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«Моё творчество»</a:t>
            </a:r>
            <a:endParaRPr lang="ru-RU" dirty="0"/>
          </a:p>
        </p:txBody>
      </p:sp>
      <p:pic>
        <p:nvPicPr>
          <p:cNvPr id="5" name="Содержимое 4" descr="00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2453" y="1600200"/>
            <a:ext cx="3288093" cy="4525963"/>
          </a:xfrm>
        </p:spPr>
      </p:pic>
      <p:pic>
        <p:nvPicPr>
          <p:cNvPr id="6" name="Содержимое 5" descr="0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23453" y="1600200"/>
            <a:ext cx="3288093" cy="4525963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Никифоровы\Desktop\2021-03-23 Никифорова Л.А\IMG_20210209_151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0"/>
            <a:ext cx="3240359" cy="4152012"/>
          </a:xfrm>
          <a:prstGeom prst="rect">
            <a:avLst/>
          </a:prstGeom>
          <a:noFill/>
        </p:spPr>
      </p:pic>
      <p:pic>
        <p:nvPicPr>
          <p:cNvPr id="1028" name="Picture 4" descr="C:\Users\Никифоровы\Desktop\2021-03-23 Никифорова Л.А\IMG_20210209_150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1983">
            <a:off x="-183194" y="487758"/>
            <a:ext cx="3291830" cy="4389107"/>
          </a:xfrm>
          <a:prstGeom prst="rect">
            <a:avLst/>
          </a:prstGeom>
          <a:noFill/>
        </p:spPr>
      </p:pic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0" name="Picture 6" descr="C:\Users\Никифоровы\Desktop\2021-03-23 Никифорова Л.А\IMG_20210209_1737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3477">
            <a:off x="5997528" y="528812"/>
            <a:ext cx="3088815" cy="4118420"/>
          </a:xfrm>
          <a:prstGeom prst="rect">
            <a:avLst/>
          </a:prstGeom>
          <a:noFill/>
        </p:spPr>
      </p:pic>
      <p:pic>
        <p:nvPicPr>
          <p:cNvPr id="1029" name="Picture 5" descr="C:\Users\Никифоровы\Desktop\2021-03-23 Никифорова Л.А\IMG_20210209_1505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429000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4040188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/>
              <a:t>«Мой рассказ»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Фиксация, сочинённых детьми рассказов (могут быть реальные или фантастические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04665"/>
            <a:ext cx="4041775" cy="1008112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/>
              <a:t>«Моё стихотворение»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Фиксируются рифмы, короткие стихи, которые ребёнок сочинил в процессе игр, занятий, свободной деятельности, дома.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52028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4 раздел: «Чему я хочу научиться: мои цели».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7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Пятно 2 20"/>
          <p:cNvSpPr/>
          <p:nvPr/>
        </p:nvSpPr>
        <p:spPr>
          <a:xfrm>
            <a:off x="899592" y="620688"/>
            <a:ext cx="3456384" cy="192251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хочу узнать»</a:t>
            </a:r>
            <a:endParaRPr lang="ru-RU" dirty="0"/>
          </a:p>
        </p:txBody>
      </p:sp>
      <p:sp>
        <p:nvSpPr>
          <p:cNvPr id="22" name="Пятно 2 21"/>
          <p:cNvSpPr/>
          <p:nvPr/>
        </p:nvSpPr>
        <p:spPr>
          <a:xfrm>
            <a:off x="5148064" y="476672"/>
            <a:ext cx="3312368" cy="208823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«У меня возник вопрос»</a:t>
            </a:r>
            <a:endParaRPr lang="ru-RU" dirty="0"/>
          </a:p>
        </p:txBody>
      </p:sp>
      <p:sp>
        <p:nvSpPr>
          <p:cNvPr id="26" name="Пятно 1 25"/>
          <p:cNvSpPr/>
          <p:nvPr/>
        </p:nvSpPr>
        <p:spPr>
          <a:xfrm rot="20744080">
            <a:off x="1115789" y="4010951"/>
            <a:ext cx="3240360" cy="21602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«Получилось»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76673"/>
            <a:ext cx="4040188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/>
              <a:t>«Я хочу узнать/научиться».</a:t>
            </a:r>
            <a:endParaRPr lang="ru-RU" sz="3200" dirty="0"/>
          </a:p>
        </p:txBody>
      </p:sp>
      <p:pic>
        <p:nvPicPr>
          <p:cNvPr id="7" name="Содержимое 6" descr="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3568" y="1988840"/>
            <a:ext cx="2870594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76673"/>
            <a:ext cx="4041775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/>
              <a:t>«Получилось»</a:t>
            </a:r>
            <a:endParaRPr lang="ru-RU" sz="3200" dirty="0"/>
          </a:p>
        </p:txBody>
      </p:sp>
      <p:pic>
        <p:nvPicPr>
          <p:cNvPr id="46082" name="Picture 2" descr="C:\Users\Никифоровы\Pictures\2021-03-27\по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700808"/>
            <a:ext cx="3024336" cy="4162786"/>
          </a:xfrm>
          <a:prstGeom prst="rect">
            <a:avLst/>
          </a:prstGeom>
          <a:noFill/>
        </p:spPr>
      </p:pic>
      <p:pic>
        <p:nvPicPr>
          <p:cNvPr id="8" name="Содержимое 7" descr="33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3635896" y="2636912"/>
            <a:ext cx="2870594" cy="3951288"/>
          </a:xfrm>
        </p:spPr>
      </p:pic>
      <p:sp>
        <p:nvSpPr>
          <p:cNvPr id="10" name="Прямоугольник 9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5 раздел: «Страницы для тебя».</a:t>
            </a:r>
            <a:endParaRPr lang="ru-RU" dirty="0"/>
          </a:p>
        </p:txBody>
      </p:sp>
      <p:pic>
        <p:nvPicPr>
          <p:cNvPr id="6" name="Содержимое 5" descr="ро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1423279"/>
            <a:ext cx="3948302" cy="5434721"/>
          </a:xfrm>
        </p:spPr>
      </p:pic>
      <p:sp>
        <p:nvSpPr>
          <p:cNvPr id="4" name="Прямоугольник 3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52028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4 раздел: «Чему я хочу научиться: мои цели».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7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Пятно 2 20"/>
          <p:cNvSpPr/>
          <p:nvPr/>
        </p:nvSpPr>
        <p:spPr>
          <a:xfrm>
            <a:off x="899592" y="620688"/>
            <a:ext cx="3456384" cy="192251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хочу узнать»</a:t>
            </a:r>
            <a:endParaRPr lang="ru-RU" dirty="0"/>
          </a:p>
        </p:txBody>
      </p:sp>
      <p:sp>
        <p:nvSpPr>
          <p:cNvPr id="22" name="Пятно 2 21"/>
          <p:cNvSpPr/>
          <p:nvPr/>
        </p:nvSpPr>
        <p:spPr>
          <a:xfrm>
            <a:off x="5148064" y="476672"/>
            <a:ext cx="3312368" cy="208823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«У меня возник вопрос»</a:t>
            </a:r>
            <a:endParaRPr lang="ru-RU" dirty="0"/>
          </a:p>
        </p:txBody>
      </p:sp>
      <p:sp>
        <p:nvSpPr>
          <p:cNvPr id="26" name="Пятно 1 25"/>
          <p:cNvSpPr/>
          <p:nvPr/>
        </p:nvSpPr>
        <p:spPr>
          <a:xfrm rot="20744080">
            <a:off x="1115789" y="4010951"/>
            <a:ext cx="3240360" cy="21602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«Получилось»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Никифоровы\Pictures\2021-04-08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899" y="0"/>
            <a:ext cx="6695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 целевых компетенций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apf.mail.ru/cgi-bin/readmsg?id=16183287091995608416;0;1&amp;exif=1&amp;full=1&amp;x-email=nikiforova-liy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apf.mail.ru/cgi-bin/readmsg?id=16183287091995608416;0;1&amp;exif=1&amp;full=1&amp;x-email=nikiforova-liy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Никифоровы\Downloads\IMG_20210209_154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24577">
            <a:off x="243177" y="176319"/>
            <a:ext cx="3489852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G:\эмблема Росток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4" name="Picture 6" descr="C:\Users\Никифоровы\Downloads\IMG_20210119_081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1401">
            <a:off x="5419200" y="157959"/>
            <a:ext cx="3507854" cy="467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Никифоровы\Downloads\IMG_20210121_100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807043"/>
            <a:ext cx="4067943" cy="30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Хранение портфолио</a:t>
            </a:r>
            <a:endParaRPr lang="ru-RU"/>
          </a:p>
        </p:txBody>
      </p:sp>
      <p:pic>
        <p:nvPicPr>
          <p:cNvPr id="5" name="Содержимое 4" descr="IMG_20210331_1112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80584"/>
            <a:ext cx="3634184" cy="4845579"/>
          </a:xfrm>
        </p:spPr>
      </p:pic>
      <p:pic>
        <p:nvPicPr>
          <p:cNvPr id="6" name="Содержимое 5" descr="IMG_20210331_1116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196752"/>
            <a:ext cx="3697058" cy="49294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Никифоровы\Desktop\2021-03-23 Никифорова Л.А\IMG_20210209_173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6173">
            <a:off x="5945986" y="917291"/>
            <a:ext cx="3088815" cy="41184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/>
              <a:t>«Час портфолио»</a:t>
            </a:r>
            <a:endParaRPr lang="ru-RU" dirty="0"/>
          </a:p>
        </p:txBody>
      </p:sp>
      <p:pic>
        <p:nvPicPr>
          <p:cNvPr id="4" name="Picture 5" descr="C:\Users\Никифоровы\Desktop\2021-03-23 Никифорова Л.А\IMG_20210209_150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429000"/>
            <a:ext cx="4128459" cy="3096344"/>
          </a:xfrm>
          <a:prstGeom prst="rect">
            <a:avLst/>
          </a:prstGeom>
          <a:noFill/>
        </p:spPr>
      </p:pic>
      <p:pic>
        <p:nvPicPr>
          <p:cNvPr id="3" name="Picture 4" descr="C:\Users\Никифоровы\Desktop\2021-03-23 Никифорова Л.А\IMG_20210209_150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3107">
            <a:off x="213357" y="919806"/>
            <a:ext cx="3291830" cy="4389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Применение портфолио и целевое обучение способствуют формированию компетенций, необходимых для жизни в современном мире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Участие родителей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Ввести в курс родителей о смысле применения портфолио в детском саду.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Приглашать родителей на час портфолио в группу, чтобы узнать, каким образом и по каким критериям отбираются материалы для портфолио.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Поощрять родителей к активному участию в заполнению портфолио. Выдавать на дом некоторые страницы портфолио, чтобы они могли самостоятельно фиксировать учебные достижения своего ребёнка, к примеру раздел «Обо мне».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Отводить время на родительских собраниях для беседы о необходимости внимательного отношения к развитию ребёнка</a:t>
            </a:r>
            <a:r>
              <a:rPr lang="ru-RU" sz="2800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Как определенное отражение результатов проделанной работы, понимание родителями важности оформления портфолио, приведу пример одного из отзывов: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7992888" cy="489654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«В современном ритме жизни родителям часто не хватает времени полноценно заниматься с детьми. Создание портфолио - это совместная деятельность всей семьи, которая сближает и налаживает эмоциональную связь с ребенком. Позволяет увидеть, как взрослеет ребенок, какие у него появляются интересы, склонности, победы и достижения. Портфолио для нас – это своеобразный отчет о том,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как наша дочь проходит путь от маленького человечка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до смышленой девочки, познающей себя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и окружающий мир»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64905"/>
            <a:ext cx="9144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atin typeface="Comic Sans MS" pitchFamily="66" charset="0"/>
                <a:ea typeface="GungsuhChe" pitchFamily="49" charset="-127"/>
                <a:cs typeface="Aharoni" pitchFamily="2" charset="-79"/>
              </a:rPr>
              <a:t>Спасибо за внимание!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Учиться добывать знания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Компетенция: расширять свои знания в какой-то конкретной области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5" descr="yfZgcqN.jpe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60648"/>
            <a:ext cx="5486400" cy="411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Содержимое 4" descr="DSCN1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2810" y="404664"/>
            <a:ext cx="4881190" cy="3817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Учиться действовать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Компетенция: умение действовать в любых непредвиденных ситуациях, умение работать в команде</a:t>
            </a:r>
            <a:endParaRPr lang="ru-RU" sz="2000" dirty="0"/>
          </a:p>
        </p:txBody>
      </p:sp>
      <p:pic>
        <p:nvPicPr>
          <p:cNvPr id="5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 descr="C:\Users\Никифоровы\Desktop\2021-03-23 Никифорова Л.А\IMG_20210225_1725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21875" b="21875"/>
          <a:stretch>
            <a:fillRect/>
          </a:stretch>
        </p:blipFill>
        <p:spPr bwMode="auto">
          <a:xfrm>
            <a:off x="251520" y="260648"/>
            <a:ext cx="5472608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Никифоровы\Desktop\2021-03-23 Никифорова Л.А\IMG_20210226_110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60648"/>
            <a:ext cx="3132348" cy="4176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051" name="Picture 3" descr="C:\Users\Никифоровы\Desktop\2021-03-23 Никифорова Л.А\IMG_20210330_114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119922" cy="5493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Никифоровы\Desktop\2021-03-23 Никифорова Л.А\IMG_20210330_114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4083918" cy="5445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301208"/>
            <a:ext cx="5486400" cy="6613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Учиться взаимодействовать с другими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5373216"/>
            <a:ext cx="6451104" cy="1484784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компетенции: готовность понять другого человека, его историю, традиции, его ценности, а так же умение разрешать конфликт мирным путем.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G:\эмблема Росток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Учиться полноценно жить </a:t>
            </a:r>
            <a:endParaRPr lang="ru-RU" sz="32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7704" y="620688"/>
            <a:ext cx="5486400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85998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Компетенции: самостоятельность, личная ответственность, здравое отношение к действительности</a:t>
            </a:r>
            <a:endParaRPr lang="ru-RU" sz="2400" dirty="0"/>
          </a:p>
        </p:txBody>
      </p:sp>
      <p:pic>
        <p:nvPicPr>
          <p:cNvPr id="5" name="Picture 2" descr="G:\эмблема Росток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Users\Никифоровы\Desktop\2021-03-23 Никифорова Л.А\IMG_20210209_143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3651870" cy="4869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Никифоровы\Desktop\2021-03-23 Никифорова Л.А\IMG_20210202_085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3651870" cy="4869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Как построить процесс обучения в соответствии с «циклом качества»</a:t>
            </a:r>
            <a:endParaRPr lang="ru-RU" sz="2800" dirty="0"/>
          </a:p>
        </p:txBody>
      </p:sp>
      <p:pic>
        <p:nvPicPr>
          <p:cNvPr id="4" name="Содержимое 3" descr="IMG_20210323_133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268760"/>
            <a:ext cx="5472607" cy="5589240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6572272"/>
            <a:ext cx="4572000" cy="2857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МБДОУ Аннинский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/с ОРВ «Росток»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G:\эмблема Росток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7143768" y="4714884"/>
            <a:ext cx="1849772" cy="18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c5ff40a91f3891e785b6855043e19d044351"/>
</p:tagLst>
</file>

<file path=ppt/theme/theme1.xml><?xml version="1.0" encoding="utf-8"?>
<a:theme xmlns:a="http://schemas.openxmlformats.org/drawingml/2006/main" name="Тема Office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1010</Words>
  <Application>Microsoft Office PowerPoint</Application>
  <PresentationFormat>Экран (4:3)</PresentationFormat>
  <Paragraphs>138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Портфолио детских достижений - руководство по применению  </vt:lpstr>
      <vt:lpstr>ПОРФОЛИО - один из лучших педагогических инструментов, который позволяет всесторонне задокументировать достижения ребёнка, отразить динамику и вектор его развития.</vt:lpstr>
      <vt:lpstr>Слайд 3</vt:lpstr>
      <vt:lpstr>Применение портфолио и целевое обучение способствуют формированию компетенций, необходимых для жизни в современном мире</vt:lpstr>
      <vt:lpstr>Учиться добывать знания</vt:lpstr>
      <vt:lpstr>Учиться действовать</vt:lpstr>
      <vt:lpstr>Учиться взаимодействовать с другими</vt:lpstr>
      <vt:lpstr>Учиться полноценно жить </vt:lpstr>
      <vt:lpstr>Как построить процесс обучения в соответствии с «циклом качества»</vt:lpstr>
      <vt:lpstr>1 раздел: «Обо мне».</vt:lpstr>
      <vt:lpstr>Слайд 11</vt:lpstr>
      <vt:lpstr>«Я становлюсь старше»</vt:lpstr>
      <vt:lpstr>«Автопортрет»</vt:lpstr>
      <vt:lpstr>«Моя семья»</vt:lpstr>
      <vt:lpstr>Слайд 15</vt:lpstr>
      <vt:lpstr>«Моя любимая книга»</vt:lpstr>
      <vt:lpstr>«Истории обо мне» </vt:lpstr>
      <vt:lpstr>«Где я уже побывал»</vt:lpstr>
      <vt:lpstr>2 раздел: «Я в детском саду».</vt:lpstr>
      <vt:lpstr>«Моё любимое место в детском саду»</vt:lpstr>
      <vt:lpstr>Слайд 21</vt:lpstr>
      <vt:lpstr>Слайд 22</vt:lpstr>
      <vt:lpstr>«Что я думаю о детском саде»</vt:lpstr>
      <vt:lpstr>3 раздел: «Над чем я сейчас работаю».</vt:lpstr>
      <vt:lpstr>Слайд 25</vt:lpstr>
      <vt:lpstr>«Я наблюдаю за природой»</vt:lpstr>
      <vt:lpstr>«Я - человек»</vt:lpstr>
      <vt:lpstr>«Я провожу эксперимент»</vt:lpstr>
      <vt:lpstr>«Моё творчество»</vt:lpstr>
      <vt:lpstr>Слайд 30</vt:lpstr>
      <vt:lpstr>4 раздел: «Чему я хочу научиться: мои цели».</vt:lpstr>
      <vt:lpstr>Слайд 32</vt:lpstr>
      <vt:lpstr>5 раздел: «Страницы для тебя».</vt:lpstr>
      <vt:lpstr>4 раздел: «Чему я хочу научиться: мои цели».</vt:lpstr>
      <vt:lpstr>Слайд 35</vt:lpstr>
      <vt:lpstr>Обзор целевых компетенций</vt:lpstr>
      <vt:lpstr>Слайд 37</vt:lpstr>
      <vt:lpstr>Хранение портфолио</vt:lpstr>
      <vt:lpstr>«Час портфолио»</vt:lpstr>
      <vt:lpstr>Участие родителей</vt:lpstr>
      <vt:lpstr>Как определенное отражение результатов проделанной работы, понимание родителями важности оформления портфолио, приведу пример одного из отзывов: </vt:lpstr>
      <vt:lpstr>Слайд 42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Красочный абстрактный фон - шаблон презентации с сайта http://presentation-creation.ru</dc:title>
  <dc:creator>obstinate</dc:creator>
  <dc:description>Шаблон презентации с сайта http://presentation-creation.ru/</dc:description>
  <cp:lastModifiedBy>Никифоровы</cp:lastModifiedBy>
  <cp:revision>134</cp:revision>
  <dcterms:created xsi:type="dcterms:W3CDTF">2017-10-03T10:03:42Z</dcterms:created>
  <dcterms:modified xsi:type="dcterms:W3CDTF">2021-04-14T07:13:42Z</dcterms:modified>
</cp:coreProperties>
</file>